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5"/>
  </p:notesMasterIdLst>
  <p:sldIdLst>
    <p:sldId id="257" r:id="rId2"/>
    <p:sldId id="338" r:id="rId3"/>
    <p:sldId id="259" r:id="rId4"/>
    <p:sldId id="260" r:id="rId5"/>
    <p:sldId id="263" r:id="rId6"/>
    <p:sldId id="346" r:id="rId7"/>
    <p:sldId id="356" r:id="rId8"/>
    <p:sldId id="311" r:id="rId9"/>
    <p:sldId id="327" r:id="rId10"/>
    <p:sldId id="340" r:id="rId11"/>
    <p:sldId id="325" r:id="rId12"/>
    <p:sldId id="333" r:id="rId13"/>
    <p:sldId id="300" r:id="rId14"/>
    <p:sldId id="350" r:id="rId15"/>
    <p:sldId id="359" r:id="rId16"/>
    <p:sldId id="358" r:id="rId17"/>
    <p:sldId id="357" r:id="rId18"/>
    <p:sldId id="348" r:id="rId19"/>
    <p:sldId id="354" r:id="rId20"/>
    <p:sldId id="341" r:id="rId21"/>
    <p:sldId id="294" r:id="rId22"/>
    <p:sldId id="289" r:id="rId23"/>
    <p:sldId id="290" r:id="rId24"/>
    <p:sldId id="278" r:id="rId25"/>
    <p:sldId id="297" r:id="rId26"/>
    <p:sldId id="280" r:id="rId27"/>
    <p:sldId id="355" r:id="rId28"/>
    <p:sldId id="353" r:id="rId29"/>
    <p:sldId id="351" r:id="rId30"/>
    <p:sldId id="343" r:id="rId31"/>
    <p:sldId id="282" r:id="rId32"/>
    <p:sldId id="283" r:id="rId33"/>
    <p:sldId id="284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FBD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54" d="100"/>
          <a:sy n="154" d="100"/>
        </p:scale>
        <p:origin x="1500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6/27/2016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Why do you show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Povad ta</a:t>
            </a:r>
            <a:r>
              <a:rPr lang="sl-SI" baseline="0" dirty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7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Uvod</a:t>
            </a:r>
            <a:r>
              <a:rPr lang="sl-SI" baseline="0" dirty="0"/>
              <a:t> v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9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CiT v 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54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Ne pozabit</a:t>
            </a:r>
            <a:r>
              <a:rPr lang="sl-SI" baseline="0" dirty="0"/>
              <a:t> na ta slajd.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1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Uvod?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3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Ne pozabt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2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Zvad loewe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9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C000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</a:t>
            </a:r>
            <a:r>
              <a:rPr kumimoji="0" lang="sl-SI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GSI </a:t>
            </a:r>
            <a:r>
              <a:rPr kumimoji="0" lang="sl-SI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 K. Anderle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C000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16524" r="4978" b="16384"/>
          <a:stretch/>
        </p:blipFill>
        <p:spPr>
          <a:xfrm>
            <a:off x="1907704" y="2537966"/>
            <a:ext cx="5904656" cy="35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Cohort 1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9698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</a:t>
            </a:r>
            <a:r>
              <a:rPr lang="sl-SI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7525594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tumors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tumor 1 x 24 </a:t>
            </a:r>
            <a:r>
              <a:rPr lang="en-US" dirty="0" err="1"/>
              <a:t>Gy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2.9 (range, 0.4 – 139) cm</a:t>
            </a:r>
            <a:r>
              <a:rPr lang="en-US" baseline="30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</a:t>
            </a:r>
            <a:r>
              <a:rPr lang="sl-SI" dirty="0"/>
              <a:t> amplitude</a:t>
            </a:r>
            <a:r>
              <a:rPr lang="en-US" dirty="0"/>
              <a:t>:  3.1 (range, 0.1 – 12) mm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Treatment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dose calculations per patient</a:t>
            </a:r>
            <a:r>
              <a:rPr lang="sl-SI" dirty="0"/>
              <a:t>:</a:t>
            </a:r>
            <a:endParaRPr lang="en-US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Without motion, static (2x)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 motion, without compensation, 4D-interplay (4x)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775" y="1628800"/>
            <a:ext cx="8557338" cy="3456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372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35" y="5546120"/>
            <a:ext cx="2035113" cy="6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6832"/>
            <a:ext cx="8802513" cy="309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35" y="5546120"/>
            <a:ext cx="2035113" cy="6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045567" y="3122726"/>
            <a:ext cx="1594543" cy="306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5025009" y="3164342"/>
            <a:ext cx="0" cy="2849305"/>
          </a:xfrm>
          <a:prstGeom prst="line">
            <a:avLst/>
          </a:prstGeom>
          <a:ln w="63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motion compensation the tumor dose is too low (4D interplay</a:t>
            </a:r>
            <a:r>
              <a:rPr lang="sl-SI" dirty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868144" y="3122726"/>
            <a:ext cx="771966" cy="306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5868144" y="3164342"/>
            <a:ext cx="0" cy="2849305"/>
          </a:xfrm>
          <a:prstGeom prst="line">
            <a:avLst/>
          </a:prstGeom>
          <a:ln w="63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motion compensation the tumor dose is too low (4D interplay)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Rescanning mitigates tumor motion sufficiently</a:t>
            </a:r>
            <a:r>
              <a:rPr lang="sl-SI" dirty="0"/>
              <a:t> (4D rescan)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05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3" y="1628800"/>
            <a:ext cx="6417647" cy="44799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48" y="3284984"/>
            <a:ext cx="2040632" cy="13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to the Heart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100432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Higher heart (V5) dose was directly correlated to higher mortality </a:t>
            </a:r>
            <a:r>
              <a:rPr lang="sl-SI" sz="1600" dirty="0"/>
              <a:t>(Bradley, JD et al, Lancet Oncology,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sz="1600" dirty="0"/>
          </a:p>
          <a:p>
            <a:pPr marL="0" indent="0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58349" y="281618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28132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49" y="3207632"/>
            <a:ext cx="1714696" cy="2520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3203877" y="4936711"/>
            <a:ext cx="543868" cy="129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6922" y="4696671"/>
            <a:ext cx="7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55%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01" y="3182604"/>
            <a:ext cx="1714696" cy="25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4818" y="5229200"/>
            <a:ext cx="7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7.6%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5896" y="4881337"/>
            <a:ext cx="230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/>
              <a:t>Volume reciving 5% (1.2 Gy) dose</a:t>
            </a:r>
            <a:endParaRPr lang="en-US" dirty="0"/>
          </a:p>
        </p:txBody>
      </p:sp>
      <p:cxnSp>
        <p:nvCxnSpPr>
          <p:cNvPr id="27" name="Straight Arrow Connector 26"/>
          <p:cNvCxnSpPr>
            <a:endCxn id="13" idx="1"/>
          </p:cNvCxnSpPr>
          <p:nvPr/>
        </p:nvCxnSpPr>
        <p:spPr>
          <a:xfrm>
            <a:off x="5707401" y="5229200"/>
            <a:ext cx="637417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1681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Cohort 2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0386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000" y="1620000"/>
            <a:ext cx="802842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24 tumors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3 tumors in 2 patients received 3 x 9 </a:t>
            </a:r>
            <a:r>
              <a:rPr lang="en-US" sz="1600" dirty="0" err="1"/>
              <a:t>Gy</a:t>
            </a:r>
            <a:endParaRPr lang="en-US" sz="1600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1 tumor received 5 x 7 </a:t>
            </a:r>
            <a:r>
              <a:rPr lang="en-US" sz="1600" dirty="0" err="1"/>
              <a:t>Gy</a:t>
            </a:r>
            <a:endParaRPr lang="en-US" sz="1600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All others 1 x 24 </a:t>
            </a:r>
            <a:r>
              <a:rPr lang="en-US" sz="1600" dirty="0" err="1"/>
              <a:t>Gy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4.1 (range, 0.4 – 139) cm</a:t>
            </a:r>
            <a:r>
              <a:rPr lang="en-US" baseline="30000" dirty="0"/>
              <a:t>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</a:t>
            </a:r>
            <a:r>
              <a:rPr lang="sl-SI" dirty="0"/>
              <a:t> amplitude</a:t>
            </a:r>
            <a:r>
              <a:rPr lang="en-US" dirty="0"/>
              <a:t>: 5.9 (range, 0.5 – 17)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critical organs in close vicinity to the tumor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619673" y="1412777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6782" y="1412777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8264" y="1412776"/>
            <a:ext cx="153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1 &amp;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1194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SFUD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369396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IMPT (new)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0" y="1816476"/>
            <a:ext cx="2412000" cy="1760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0" y="1816476"/>
            <a:ext cx="2411760" cy="1760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2" y="1822560"/>
            <a:ext cx="2412000" cy="1760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2" y="3828800"/>
            <a:ext cx="2412000" cy="1760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0" y="3812342"/>
            <a:ext cx="2412000" cy="1760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30" y="3828800"/>
            <a:ext cx="2412000" cy="1760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896" y="5813580"/>
            <a:ext cx="2358396" cy="5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Treatment planning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Intensity modulated particle therapy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dose calculations per patient: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2 optimizations</a:t>
            </a:r>
            <a:endParaRPr lang="sl-SI" dirty="0"/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All with motion and rescanning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escalation for 3 patients to 1 x 24Gy</a:t>
            </a:r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244" y="5858593"/>
            <a:ext cx="802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All 5 targets recived planned dose with SBRT and PT (CTV D</a:t>
            </a:r>
            <a:r>
              <a:rPr lang="sl-SI" baseline="-25000" dirty="0"/>
              <a:t>99%</a:t>
            </a:r>
            <a:r>
              <a:rPr lang="sl-SI" dirty="0"/>
              <a:t> &gt; 100 %)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FFC000"/>
                  </a:solidFill>
                </a:rPr>
                <a:t>Stomach</a:t>
              </a:r>
              <a:endParaRPr lang="de-DE" sz="1400" dirty="0">
                <a:solidFill>
                  <a:srgbClr val="FFC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FFC000"/>
                  </a:solidFill>
                </a:rPr>
                <a:t>Stomach</a:t>
              </a:r>
              <a:endParaRPr lang="de-DE" sz="1400" dirty="0">
                <a:solidFill>
                  <a:srgbClr val="FFC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27784" y="576034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Planning dose not met wiht PT </a:t>
            </a:r>
          </a:p>
          <a:p>
            <a:r>
              <a:rPr lang="sl-SI" dirty="0"/>
              <a:t>(SBRT D</a:t>
            </a:r>
            <a:r>
              <a:rPr lang="sl-SI" baseline="-25000" dirty="0"/>
              <a:t>99%</a:t>
            </a:r>
            <a:r>
              <a:rPr lang="sl-SI" dirty="0"/>
              <a:t> = 100%, PT D</a:t>
            </a:r>
            <a:r>
              <a:rPr lang="sl-SI" baseline="-25000" dirty="0"/>
              <a:t>99%</a:t>
            </a:r>
            <a:r>
              <a:rPr lang="sl-SI" dirty="0"/>
              <a:t> = 75%, )</a:t>
            </a:r>
            <a:endParaRPr lang="en-US" dirty="0"/>
          </a:p>
        </p:txBody>
      </p:sp>
      <p:cxnSp>
        <p:nvCxnSpPr>
          <p:cNvPr id="9" name="Straight Arrow Connector 8"/>
          <p:cNvCxnSpPr>
            <a:stCxn id="20" idx="0"/>
          </p:cNvCxnSpPr>
          <p:nvPr/>
        </p:nvCxnSpPr>
        <p:spPr>
          <a:xfrm flipV="1">
            <a:off x="4716016" y="4240834"/>
            <a:ext cx="2284876" cy="151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Critical Organs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372200" cy="4421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752" y="582477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582102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89003" y="582102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396421" y="582434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Average Heart V5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5736" y="173266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177774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47079"/>
            <a:ext cx="2664296" cy="3915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4221088"/>
            <a:ext cx="7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81 %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47079"/>
            <a:ext cx="2665126" cy="391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2200" y="5373216"/>
            <a:ext cx="7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8.7%</a:t>
            </a:r>
          </a:p>
        </p:txBody>
      </p:sp>
    </p:spTree>
    <p:extLst>
      <p:ext uri="{BB962C8B-B14F-4D97-AF65-F5344CB8AC3E}">
        <p14:creationId xmlns:p14="http://schemas.microsoft.com/office/powerpoint/2010/main" val="26478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90296"/>
            <a:ext cx="4065470" cy="280831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2084" r="17664" b="41491"/>
          <a:stretch/>
        </p:blipFill>
        <p:spPr>
          <a:xfrm>
            <a:off x="4788024" y="2290296"/>
            <a:ext cx="3957167" cy="280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1561" y="516996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tumor:    1 x 22 </a:t>
            </a:r>
            <a:r>
              <a:rPr lang="en-US" dirty="0" err="1"/>
              <a:t>Gy</a:t>
            </a:r>
            <a:endParaRPr lang="en-US" dirty="0"/>
          </a:p>
          <a:p>
            <a:r>
              <a:rPr lang="en-US" dirty="0"/>
              <a:t>2 tumors:  1 x 21 </a:t>
            </a:r>
            <a:r>
              <a:rPr lang="en-US" dirty="0" err="1"/>
              <a:t>Gy</a:t>
            </a:r>
            <a:endParaRPr lang="en-US" dirty="0"/>
          </a:p>
          <a:p>
            <a:r>
              <a:rPr lang="en-US" dirty="0"/>
              <a:t>2 tumors:  3 x 9  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11274" y="523997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tumors:    1 x 24 </a:t>
            </a:r>
            <a:r>
              <a:rPr lang="en-US" dirty="0" err="1"/>
              <a:t>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Heart Dose Volume Histogram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629259"/>
              </p:ext>
            </p:extLst>
          </p:nvPr>
        </p:nvGraphicFramePr>
        <p:xfrm>
          <a:off x="251520" y="1772816"/>
          <a:ext cx="7997226" cy="399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Graph" r:id="rId3" imgW="2879640" imgH="1439640" progId="Origin50.Graph">
                  <p:embed/>
                </p:oleObj>
              </mc:Choice>
              <mc:Fallback>
                <p:oleObj name="Graph" r:id="rId3" imgW="2879640" imgH="143964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72816"/>
                        <a:ext cx="7997226" cy="3998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8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470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delivers the same dose to tumors as SBRT,</a:t>
            </a:r>
          </a:p>
          <a:p>
            <a:pPr marL="0" indent="0"/>
            <a:r>
              <a:rPr lang="en-US" dirty="0"/>
              <a:t>     while depositing significantly less dose to normal tissue</a:t>
            </a:r>
            <a:endParaRPr lang="sl-SI" dirty="0"/>
          </a:p>
          <a:p>
            <a:pPr marL="0" indent="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Patients with large or multiple tumors would especially benefit from PT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from </a:t>
            </a:r>
            <a:r>
              <a:rPr lang="sl-SI" dirty="0"/>
              <a:t>this study (especially multi target case) will be used for actual treatment as part of LOEWE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  <p:pic>
        <p:nvPicPr>
          <p:cNvPr id="9218" name="Picture 2" descr="LOEW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3707904" cy="14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757" y="2137956"/>
            <a:ext cx="145982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</a:t>
            </a:r>
            <a:r>
              <a:rPr lang="de-DE" dirty="0"/>
              <a:t>h</a:t>
            </a:r>
            <a:r>
              <a:rPr lang="sl-SI" dirty="0"/>
              <a:t>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00815" y="2137956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68066" y="2137956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8199"/>
            <a:ext cx="2016224" cy="642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160274"/>
            <a:ext cx="2210159" cy="644990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88266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High precision treatment with photons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Delivers high dose (up to 30 Gy) in few fractions (1-3)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Good results for lung cancer in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Limited for: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sl-SI" sz="1800" dirty="0"/>
              <a:t>Multiple tumors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sl-SI" sz="1800" dirty="0"/>
              <a:t>Large tumors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2313498"/>
            <a:ext cx="4070443" cy="310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69" y="4918352"/>
            <a:ext cx="170118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07648"/>
            <a:ext cx="4105275" cy="352059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094714"/>
            <a:ext cx="4135438" cy="3546458"/>
          </a:xfr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07648"/>
            <a:ext cx="4105275" cy="352059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70410" y="156665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094714"/>
            <a:ext cx="4135438" cy="3546458"/>
          </a:xfrm>
        </p:spPr>
      </p:pic>
      <p:sp>
        <p:nvSpPr>
          <p:cNvPr id="27" name="TextBox 26"/>
          <p:cNvSpPr txBox="1"/>
          <p:nvPr/>
        </p:nvSpPr>
        <p:spPr>
          <a:xfrm>
            <a:off x="6300192" y="156665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35" y="5546120"/>
            <a:ext cx="2035113" cy="6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Therapy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Advantageous dose profile for radiotherapy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Bragg peak depends on particle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or small dose tail after the Bragg 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Currently, mostly static targets are treated (head &amp; neck, prostate)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://www.bestcyclotron.com/particletherapy/images/particle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/>
          <a:stretch/>
        </p:blipFill>
        <p:spPr bwMode="auto">
          <a:xfrm>
            <a:off x="4572000" y="2420888"/>
            <a:ext cx="4365535" cy="26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48264" y="5157192"/>
            <a:ext cx="1700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Source:NIRS,2016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55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</a:t>
            </a:r>
            <a:r>
              <a:rPr lang="sl-SI" dirty="0"/>
              <a:t>E</a:t>
            </a:r>
            <a:r>
              <a:rPr lang="en-US" dirty="0" err="1"/>
              <a:t>ffects</a:t>
            </a:r>
            <a:r>
              <a:rPr lang="sl-SI" dirty="0"/>
              <a:t> in Particle Therapy</a:t>
            </a:r>
            <a:endParaRPr lang="en-US" dirty="0"/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C. Graeff, GSI</a:t>
            </a:r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 Silico </a:t>
            </a:r>
            <a:r>
              <a:rPr lang="en-US" dirty="0"/>
              <a:t>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76295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of </a:t>
            </a:r>
            <a:r>
              <a:rPr lang="sl-SI" dirty="0"/>
              <a:t>lung cancer treatment simulations between </a:t>
            </a:r>
            <a:r>
              <a:rPr lang="sl-SI" b="1" dirty="0"/>
              <a:t>SBRT</a:t>
            </a:r>
            <a:r>
              <a:rPr lang="sl-SI" dirty="0"/>
              <a:t> and active scanning carbon-ions (</a:t>
            </a:r>
            <a:r>
              <a:rPr lang="sl-SI" b="1" dirty="0"/>
              <a:t>PT</a:t>
            </a:r>
            <a:r>
              <a:rPr lang="sl-SI" dirty="0"/>
              <a:t>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23 lung cancer patients were actually treated with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Comparison: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to the tumor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to critical organs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escalation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609322"/>
            <a:ext cx="2478704" cy="186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84" y="5663917"/>
            <a:ext cx="2103216" cy="6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427</TotalTime>
  <Words>853</Words>
  <Application>Microsoft Office PowerPoint</Application>
  <PresentationFormat>On-screen Show (4:3)</PresentationFormat>
  <Paragraphs>185</Paragraphs>
  <Slides>33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Tahoma</vt:lpstr>
      <vt:lpstr>Wingdings</vt:lpstr>
      <vt:lpstr>Präsentationsvorlage_BWL9</vt:lpstr>
      <vt:lpstr>Graph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3D Treatment Plan Example</vt:lpstr>
      <vt:lpstr>3D Treatment Plan Example</vt:lpstr>
      <vt:lpstr>Particle Therapy</vt:lpstr>
      <vt:lpstr>Motion Effects in Particle Therapy</vt:lpstr>
      <vt:lpstr>In Silico Study</vt:lpstr>
      <vt:lpstr>Outline</vt:lpstr>
      <vt:lpstr>Patient Data</vt:lpstr>
      <vt:lpstr>PT Treatment planning</vt:lpstr>
      <vt:lpstr>Treatment Plan Examples</vt:lpstr>
      <vt:lpstr>Treatment Plan Examples</vt:lpstr>
      <vt:lpstr>Results – Dose to Tumors</vt:lpstr>
      <vt:lpstr>Results – Dose to Tumors</vt:lpstr>
      <vt:lpstr>Results – Dose to Tumors</vt:lpstr>
      <vt:lpstr>Results - Dose to Critical Organs</vt:lpstr>
      <vt:lpstr>Dose to the Heart</vt:lpstr>
      <vt:lpstr>Outline</vt:lpstr>
      <vt:lpstr>Patient Data</vt:lpstr>
      <vt:lpstr>Intensity Modulated Particle Therapy Optimization for Multiple Targets</vt:lpstr>
      <vt:lpstr>PT Treatment planning</vt:lpstr>
      <vt:lpstr>Treatment Plan Examples</vt:lpstr>
      <vt:lpstr>Treatment Plan Examples</vt:lpstr>
      <vt:lpstr>Results – Dose to Critical Organs</vt:lpstr>
      <vt:lpstr>Average Heart V5</vt:lpstr>
      <vt:lpstr>Results – Dose Escalation</vt:lpstr>
      <vt:lpstr>Heart Dose Volume Histogram</vt:lpstr>
      <vt:lpstr>Outline</vt:lpstr>
      <vt:lpstr>Conclusions</vt:lpstr>
      <vt:lpstr>Outlook</vt:lpstr>
      <vt:lpstr>Acknowledgments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246</cp:revision>
  <dcterms:created xsi:type="dcterms:W3CDTF">2013-05-10T13:39:42Z</dcterms:created>
  <dcterms:modified xsi:type="dcterms:W3CDTF">2016-06-27T18:32:42Z</dcterms:modified>
</cp:coreProperties>
</file>